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9708515" cy="2677648"/>
          </a:xfrm>
        </p:spPr>
        <p:txBody>
          <a:bodyPr/>
          <a:lstStyle/>
          <a:p>
            <a:r>
              <a:rPr lang="en-US" dirty="0" smtClean="0"/>
              <a:t>Marketing Course Content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9211558" cy="861420"/>
          </a:xfrm>
        </p:spPr>
        <p:txBody>
          <a:bodyPr/>
          <a:lstStyle/>
          <a:p>
            <a:r>
              <a:rPr lang="en-US" dirty="0" smtClean="0"/>
              <a:t>                                   The Fundamentals of Marketing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44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005" y="993547"/>
            <a:ext cx="8761413" cy="706964"/>
          </a:xfrm>
        </p:spPr>
        <p:txBody>
          <a:bodyPr/>
          <a:lstStyle/>
          <a:p>
            <a:r>
              <a:rPr lang="en-US" dirty="0" smtClean="0"/>
              <a:t>           The 4P’s of Marketing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710" y="3038957"/>
            <a:ext cx="4825158" cy="312164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Product</a:t>
            </a:r>
          </a:p>
          <a:p>
            <a:pPr marL="0" indent="0">
              <a:buNone/>
            </a:pPr>
            <a:r>
              <a:rPr lang="en-US" dirty="0" smtClean="0"/>
              <a:t>-Every business must pose the 2 main questions below: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-Who needs it?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-What doe it do that no competitor’s product can do?</a:t>
            </a:r>
          </a:p>
          <a:p>
            <a:r>
              <a:rPr lang="en-US" b="1" dirty="0" smtClean="0"/>
              <a:t>Place</a:t>
            </a:r>
          </a:p>
          <a:p>
            <a:pPr marL="0" indent="0">
              <a:buNone/>
            </a:pPr>
            <a:r>
              <a:rPr lang="en-US" dirty="0" smtClean="0"/>
              <a:t>This is the consideration of where the product should be available and how it should be displayed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038957"/>
            <a:ext cx="4825159" cy="2840039"/>
          </a:xfrm>
        </p:spPr>
        <p:txBody>
          <a:bodyPr/>
          <a:lstStyle/>
          <a:p>
            <a:r>
              <a:rPr lang="en-US" b="1" dirty="0" smtClean="0"/>
              <a:t>Promotion</a:t>
            </a:r>
          </a:p>
          <a:p>
            <a:pPr marL="0" indent="0">
              <a:buNone/>
            </a:pPr>
            <a:r>
              <a:rPr lang="en-US" dirty="0" smtClean="0"/>
              <a:t>Communicating to the consumers that they need this product and that is priced appropriately</a:t>
            </a:r>
          </a:p>
          <a:p>
            <a:r>
              <a:rPr lang="en-US" b="1" dirty="0" smtClean="0"/>
              <a:t>Price</a:t>
            </a:r>
          </a:p>
          <a:p>
            <a:pPr marL="0" indent="0">
              <a:buNone/>
            </a:pPr>
            <a:r>
              <a:rPr lang="en-US" dirty="0" smtClean="0"/>
              <a:t>This is the amount that the consumers are will to pay for a product or service.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937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996750" cy="706964"/>
          </a:xfrm>
        </p:spPr>
        <p:txBody>
          <a:bodyPr/>
          <a:lstStyle/>
          <a:p>
            <a:r>
              <a:rPr lang="en-US" dirty="0" smtClean="0"/>
              <a:t>Market Analysis and Consumer Behavior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Primary Research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This refers to directly going to the source and collecting information through questionnaires and surveys.</a:t>
            </a:r>
          </a:p>
          <a:p>
            <a:r>
              <a:rPr lang="en-US" dirty="0" smtClean="0"/>
              <a:t>This is utilized when you are looking for real time, authentic and specific data</a:t>
            </a:r>
          </a:p>
          <a:p>
            <a:pPr marL="0" indent="0">
              <a:buNone/>
            </a:pPr>
            <a:r>
              <a:rPr lang="en-US" b="1" dirty="0" smtClean="0"/>
              <a:t>Example: Weetabix may conduct a survey at all retail stores on which flavor tastes the best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Secondary Research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This type of research has already been complied, gathered , organized and published by others</a:t>
            </a:r>
          </a:p>
          <a:p>
            <a:r>
              <a:rPr lang="en-US" dirty="0" smtClean="0"/>
              <a:t>This data can be on Google Search, Books, Television, Newspapers etc.</a:t>
            </a:r>
          </a:p>
          <a:p>
            <a:pPr marL="0" indent="0">
              <a:buNone/>
            </a:pPr>
            <a:r>
              <a:rPr lang="en-US" b="1" dirty="0" smtClean="0"/>
              <a:t>Example: We are researching on how many cities and towns do you have in Nairobi.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33991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763" y="943850"/>
            <a:ext cx="10135898" cy="706964"/>
          </a:xfrm>
        </p:spPr>
        <p:txBody>
          <a:bodyPr/>
          <a:lstStyle/>
          <a:p>
            <a:r>
              <a:rPr lang="en-US" dirty="0" smtClean="0"/>
              <a:t>Customer Decision Making and Behavior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0763" y="2812014"/>
            <a:ext cx="4825158" cy="2840039"/>
          </a:xfrm>
        </p:spPr>
        <p:txBody>
          <a:bodyPr/>
          <a:lstStyle/>
          <a:p>
            <a:r>
              <a:rPr lang="en-US" b="1" dirty="0" smtClean="0"/>
              <a:t>Problem/Need Recognition</a:t>
            </a:r>
          </a:p>
          <a:p>
            <a:pPr marL="0" indent="0">
              <a:buNone/>
            </a:pPr>
            <a:r>
              <a:rPr lang="en-US" dirty="0" smtClean="0"/>
              <a:t>This focuses of specifying need as the difference between an actual state and the desired state</a:t>
            </a:r>
          </a:p>
          <a:p>
            <a:r>
              <a:rPr lang="en-US" b="1" dirty="0" smtClean="0"/>
              <a:t>Information Search</a:t>
            </a:r>
          </a:p>
          <a:p>
            <a:pPr marL="0" indent="0">
              <a:buNone/>
            </a:pPr>
            <a:r>
              <a:rPr lang="en-US" dirty="0" smtClean="0"/>
              <a:t>The consumer is likely to search more product related information before directly making a purchase decision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2512183"/>
            <a:ext cx="5067949" cy="4175195"/>
          </a:xfrm>
        </p:spPr>
        <p:txBody>
          <a:bodyPr>
            <a:normAutofit/>
          </a:bodyPr>
          <a:lstStyle/>
          <a:p>
            <a:r>
              <a:rPr lang="en-US" b="1" dirty="0" smtClean="0"/>
              <a:t>Evaluation of Alternatives</a:t>
            </a:r>
          </a:p>
          <a:p>
            <a:pPr marL="0" indent="0">
              <a:buNone/>
            </a:pPr>
            <a:r>
              <a:rPr lang="en-US" dirty="0" smtClean="0"/>
              <a:t>This includes comparing and evaluating the information in order to make the right choice</a:t>
            </a:r>
          </a:p>
          <a:p>
            <a:r>
              <a:rPr lang="en-US" b="1" dirty="0" smtClean="0"/>
              <a:t>Purchase Decision</a:t>
            </a:r>
          </a:p>
          <a:p>
            <a:pPr marL="0" indent="0">
              <a:buNone/>
            </a:pPr>
            <a:r>
              <a:rPr lang="en-US" dirty="0" smtClean="0"/>
              <a:t>The consumer makes the purchasing decision to make the final purchase</a:t>
            </a:r>
          </a:p>
          <a:p>
            <a:r>
              <a:rPr lang="en-US" b="1" dirty="0" smtClean="0"/>
              <a:t>Post Purchase Evaluation</a:t>
            </a:r>
          </a:p>
          <a:p>
            <a:pPr marL="0" indent="0">
              <a:buNone/>
            </a:pPr>
            <a:r>
              <a:rPr lang="en-US" dirty="0" smtClean="0"/>
              <a:t>After the transaction has been done, connecting with the customer helps a business gain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21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519672" cy="706964"/>
          </a:xfrm>
        </p:spPr>
        <p:txBody>
          <a:bodyPr/>
          <a:lstStyle/>
          <a:p>
            <a:r>
              <a:rPr lang="en-US" dirty="0" smtClean="0"/>
              <a:t>Marketing Segmentation and Targeting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287" y="2513840"/>
            <a:ext cx="5393703" cy="39565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STP process helps identify a company’s potential customer, how to pursue them and create value for them</a:t>
            </a:r>
          </a:p>
          <a:p>
            <a:r>
              <a:rPr lang="en-US" dirty="0" smtClean="0"/>
              <a:t>They can be divided based on 3 segments: Location, Lifestyle, Demographics</a:t>
            </a:r>
          </a:p>
          <a:p>
            <a:r>
              <a:rPr lang="en-US" b="1" dirty="0" smtClean="0"/>
              <a:t>Segmentation</a:t>
            </a:r>
          </a:p>
          <a:p>
            <a:pPr marL="0" indent="0">
              <a:buNone/>
            </a:pPr>
            <a:r>
              <a:rPr lang="en-US" dirty="0" smtClean="0"/>
              <a:t>This groups customers with similar needs together and then determines the characteristics of those customers</a:t>
            </a:r>
          </a:p>
          <a:p>
            <a:pPr marL="0" indent="0">
              <a:buNone/>
            </a:pPr>
            <a:r>
              <a:rPr lang="en-US" b="1" dirty="0" smtClean="0"/>
              <a:t>Example: An automotive company can categorize its customers into 2 categories: </a:t>
            </a:r>
          </a:p>
          <a:p>
            <a:pPr marL="0" indent="0">
              <a:buNone/>
            </a:pPr>
            <a:r>
              <a:rPr lang="en-US" b="1" dirty="0" smtClean="0"/>
              <a:t>Price sensitive and Price Insensitive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08103" y="2513840"/>
            <a:ext cx="4825159" cy="413543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Targeting</a:t>
            </a:r>
          </a:p>
          <a:p>
            <a:pPr marL="0" indent="0">
              <a:buNone/>
            </a:pPr>
            <a:r>
              <a:rPr lang="en-US" dirty="0" smtClean="0"/>
              <a:t>The company selects the segment of customers they will focus on. </a:t>
            </a:r>
          </a:p>
          <a:p>
            <a:pPr marL="0" indent="0">
              <a:buNone/>
            </a:pPr>
            <a:r>
              <a:rPr lang="en-US" dirty="0" smtClean="0"/>
              <a:t>-Attractiveness depends on the size, profitability, intensity of competition and ability of the firm to serve the customers in the segment</a:t>
            </a:r>
          </a:p>
          <a:p>
            <a:r>
              <a:rPr lang="en-US" b="1" dirty="0" smtClean="0"/>
              <a:t>Positioning</a:t>
            </a:r>
          </a:p>
          <a:p>
            <a:pPr marL="0" indent="0">
              <a:buNone/>
            </a:pPr>
            <a:r>
              <a:rPr lang="en-US" dirty="0" smtClean="0"/>
              <a:t>This involves creating value proposition for the company that will appeal to the selected customer segment.</a:t>
            </a:r>
          </a:p>
          <a:p>
            <a:pPr marL="0" indent="0">
              <a:buNone/>
            </a:pPr>
            <a:r>
              <a:rPr lang="en-US" b="1" dirty="0" smtClean="0"/>
              <a:t>Example: An automotive company can create value for price sensitive customers by marketing their cars as fuel-efficient and reliable.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66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2519" y="943850"/>
            <a:ext cx="8761413" cy="706964"/>
          </a:xfrm>
        </p:spPr>
        <p:txBody>
          <a:bodyPr/>
          <a:lstStyle/>
          <a:p>
            <a:r>
              <a:rPr lang="en-US" dirty="0" smtClean="0"/>
              <a:t>How do we Segment Consumers?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589" y="2593561"/>
            <a:ext cx="8825659" cy="3416300"/>
          </a:xfrm>
        </p:spPr>
        <p:txBody>
          <a:bodyPr/>
          <a:lstStyle/>
          <a:p>
            <a:r>
              <a:rPr lang="en-US" dirty="0" smtClean="0"/>
              <a:t>Segmentation is based on three core questions: </a:t>
            </a:r>
            <a:r>
              <a:rPr lang="en-US" b="1" dirty="0" smtClean="0"/>
              <a:t>Why, What, Who</a:t>
            </a:r>
          </a:p>
          <a:p>
            <a:r>
              <a:rPr lang="en-US" b="1" dirty="0" smtClean="0"/>
              <a:t>Why</a:t>
            </a:r>
            <a:r>
              <a:rPr lang="en-US" dirty="0" smtClean="0"/>
              <a:t>: Understanding their behavior by reviewing post purchases and predictions of future purchases</a:t>
            </a:r>
          </a:p>
          <a:p>
            <a:r>
              <a:rPr lang="en-US" b="1" dirty="0" smtClean="0"/>
              <a:t>What</a:t>
            </a:r>
            <a:r>
              <a:rPr lang="en-US" dirty="0" smtClean="0"/>
              <a:t>: Focuses on purchase behavior by looking at how often the consumers shops </a:t>
            </a:r>
          </a:p>
          <a:p>
            <a:r>
              <a:rPr lang="en-US" b="1" dirty="0" smtClean="0"/>
              <a:t>Who</a:t>
            </a:r>
            <a:r>
              <a:rPr lang="en-US" dirty="0" smtClean="0"/>
              <a:t>: This information is usually readily available based on the initial analysis done on the target consumer</a:t>
            </a:r>
          </a:p>
          <a:p>
            <a:pPr marL="0" indent="0">
              <a:buNone/>
            </a:pPr>
            <a:r>
              <a:rPr lang="en-US" dirty="0" smtClean="0"/>
              <a:t>Example: </a:t>
            </a:r>
            <a:r>
              <a:rPr lang="en-US" b="1" dirty="0" smtClean="0"/>
              <a:t>Microsoft may utilize the same design and similar ads, Dairy Queen: This customers can design and create their own cakes, Tiffany Co: Send personalized letters as Ads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754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Positioning vs Differentiation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56385" cy="3416300"/>
          </a:xfrm>
        </p:spPr>
        <p:txBody>
          <a:bodyPr/>
          <a:lstStyle/>
          <a:p>
            <a:r>
              <a:rPr lang="en-US" dirty="0" smtClean="0"/>
              <a:t>These are complementary approaches with slight differences particularly with respect to the product or services</a:t>
            </a:r>
          </a:p>
          <a:p>
            <a:r>
              <a:rPr lang="en-US" dirty="0" smtClean="0"/>
              <a:t>Differentiation-This is your unique package of benefits and appeals to your target audience</a:t>
            </a:r>
          </a:p>
          <a:p>
            <a:r>
              <a:rPr lang="en-US" dirty="0" smtClean="0"/>
              <a:t>Positioning-The place in the market you want your business to hold especially in the mind’s eyes of your target audience</a:t>
            </a:r>
          </a:p>
          <a:p>
            <a:pPr marL="0" indent="0">
              <a:buNone/>
            </a:pPr>
            <a:r>
              <a:rPr lang="en-US" b="1" dirty="0" smtClean="0"/>
              <a:t>Examples: BMW and Mercedes Benz positions itself luxury vehicle, Tesla: the clean energy alternative, KIA &amp; Hyundai is affordable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8191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04" y="1102876"/>
            <a:ext cx="9986811" cy="706964"/>
          </a:xfrm>
        </p:spPr>
        <p:txBody>
          <a:bodyPr/>
          <a:lstStyle/>
          <a:p>
            <a:r>
              <a:rPr lang="en-US" dirty="0" smtClean="0"/>
              <a:t>Establishing Strong Brand Equity and Identity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3" y="2245875"/>
            <a:ext cx="4825157" cy="576262"/>
          </a:xfrm>
        </p:spPr>
        <p:txBody>
          <a:bodyPr/>
          <a:lstStyle/>
          <a:p>
            <a:r>
              <a:rPr lang="en-US" dirty="0" smtClean="0"/>
              <a:t> Building Brand Equity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2" y="2822137"/>
            <a:ext cx="4825158" cy="354884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Brand Equity is the value of the brand, determined by the consumer’s perception</a:t>
            </a:r>
          </a:p>
          <a:p>
            <a:r>
              <a:rPr lang="en-US" b="1" dirty="0" smtClean="0"/>
              <a:t>Actionable Steps towards Building Brand Equity</a:t>
            </a:r>
          </a:p>
          <a:p>
            <a:pPr marL="0" indent="0">
              <a:buNone/>
            </a:pPr>
            <a:r>
              <a:rPr lang="en-US" b="1" dirty="0" smtClean="0"/>
              <a:t>Define your brand Identity</a:t>
            </a:r>
          </a:p>
          <a:p>
            <a:pPr marL="0" indent="0">
              <a:buNone/>
            </a:pPr>
            <a:r>
              <a:rPr lang="en-US" b="1" dirty="0" smtClean="0"/>
              <a:t>-</a:t>
            </a:r>
            <a:r>
              <a:rPr lang="en-US" dirty="0" smtClean="0"/>
              <a:t>Who are you?</a:t>
            </a:r>
          </a:p>
          <a:p>
            <a:pPr marL="0" indent="0">
              <a:buNone/>
            </a:pPr>
            <a:r>
              <a:rPr lang="en-US" b="1" dirty="0" smtClean="0"/>
              <a:t>-</a:t>
            </a:r>
            <a:r>
              <a:rPr lang="en-US" dirty="0" smtClean="0"/>
              <a:t>What do you stand for?</a:t>
            </a:r>
          </a:p>
          <a:p>
            <a:pPr marL="0" indent="0">
              <a:buNone/>
            </a:pPr>
            <a:r>
              <a:rPr lang="en-US" dirty="0" smtClean="0"/>
              <a:t>-What are your core values?</a:t>
            </a:r>
          </a:p>
          <a:p>
            <a:pPr marL="0" indent="0">
              <a:buNone/>
            </a:pPr>
            <a:r>
              <a:rPr lang="en-US" dirty="0" smtClean="0"/>
              <a:t>-What’s your mission statement?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8357" y="2822137"/>
            <a:ext cx="4825159" cy="3429576"/>
          </a:xfrm>
        </p:spPr>
        <p:txBody>
          <a:bodyPr/>
          <a:lstStyle/>
          <a:p>
            <a:r>
              <a:rPr lang="en-US" dirty="0" smtClean="0"/>
              <a:t>Develop a strong visual identity</a:t>
            </a:r>
          </a:p>
          <a:p>
            <a:pPr marL="0" indent="0">
              <a:buNone/>
            </a:pPr>
            <a:r>
              <a:rPr lang="en-US" dirty="0" smtClean="0"/>
              <a:t>-Have your logo, color scheme, typography, language</a:t>
            </a:r>
          </a:p>
          <a:p>
            <a:r>
              <a:rPr lang="en-US" dirty="0" smtClean="0"/>
              <a:t>Build a consistent brand experience</a:t>
            </a:r>
          </a:p>
          <a:p>
            <a:pPr marL="0" indent="0">
              <a:buNone/>
            </a:pPr>
            <a:r>
              <a:rPr lang="en-US" dirty="0" smtClean="0"/>
              <a:t>-Consistency is key when it comes to building a strong brand identity</a:t>
            </a:r>
          </a:p>
          <a:p>
            <a:r>
              <a:rPr lang="en-US" dirty="0" smtClean="0"/>
              <a:t>Focus on building relationships with your audience</a:t>
            </a:r>
          </a:p>
          <a:p>
            <a:r>
              <a:rPr lang="en-US" dirty="0" smtClean="0"/>
              <a:t>Be authentic and transparent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01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887420" cy="706964"/>
          </a:xfrm>
        </p:spPr>
        <p:txBody>
          <a:bodyPr/>
          <a:lstStyle/>
          <a:p>
            <a:r>
              <a:rPr lang="en-US" dirty="0" smtClean="0"/>
              <a:t>            Stages of the Product Lifecycle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049" y="2364753"/>
            <a:ext cx="4825158" cy="416525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The Product Lifecycle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smtClean="0"/>
              <a:t>Length of time from when a product is introduced to consumers into the market until its removed from shelves</a:t>
            </a:r>
          </a:p>
          <a:p>
            <a:r>
              <a:rPr lang="en-US" b="1" dirty="0" smtClean="0"/>
              <a:t>Introduction Stages</a:t>
            </a:r>
          </a:p>
          <a:p>
            <a:pPr marL="0" indent="0">
              <a:buNone/>
            </a:pPr>
            <a:r>
              <a:rPr lang="en-US" dirty="0" smtClean="0"/>
              <a:t>-First time introducing a new product</a:t>
            </a:r>
          </a:p>
          <a:p>
            <a:pPr marL="0" indent="0">
              <a:buNone/>
            </a:pPr>
            <a:r>
              <a:rPr lang="en-US" dirty="0" smtClean="0"/>
              <a:t>-Companies still often experience negative financial results</a:t>
            </a:r>
          </a:p>
          <a:p>
            <a:r>
              <a:rPr lang="en-US" b="1" dirty="0" smtClean="0"/>
              <a:t>Growth Stages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/>
              <a:t>-If the product is successful</a:t>
            </a:r>
            <a:r>
              <a:rPr lang="en-US" dirty="0" smtClean="0"/>
              <a:t>, it then moves to growth stage</a:t>
            </a:r>
          </a:p>
          <a:p>
            <a:pPr marL="0" indent="0">
              <a:buNone/>
            </a:pPr>
            <a:r>
              <a:rPr lang="en-US" dirty="0" smtClean="0"/>
              <a:t>-Demand increases, increase in production and expansion in its availability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0477" y="2364753"/>
            <a:ext cx="4825159" cy="3817386"/>
          </a:xfrm>
        </p:spPr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Maturity Stages</a:t>
            </a:r>
          </a:p>
          <a:p>
            <a:pPr marL="0" indent="0">
              <a:buNone/>
            </a:pPr>
            <a:r>
              <a:rPr lang="en-US" dirty="0" smtClean="0"/>
              <a:t>Profitable Stages is the time when costs of producing and marketing decline</a:t>
            </a:r>
          </a:p>
          <a:p>
            <a:r>
              <a:rPr lang="en-US" b="1" dirty="0" smtClean="0"/>
              <a:t>Decline Stages</a:t>
            </a:r>
          </a:p>
          <a:p>
            <a:pPr marL="0" indent="0">
              <a:buNone/>
            </a:pPr>
            <a:r>
              <a:rPr lang="en-US" dirty="0" smtClean="0"/>
              <a:t>As product takes on increased competition. The product marks loss of market share and begins its decline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8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Why is innovation Important?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3" y="3179762"/>
            <a:ext cx="9718455" cy="2840039"/>
          </a:xfrm>
        </p:spPr>
        <p:txBody>
          <a:bodyPr>
            <a:normAutofit/>
          </a:bodyPr>
          <a:lstStyle/>
          <a:p>
            <a:r>
              <a:rPr lang="en-US" dirty="0" smtClean="0"/>
              <a:t>Innovation is for businesses to adapt and overcome challenges</a:t>
            </a:r>
          </a:p>
          <a:p>
            <a:r>
              <a:rPr lang="en-US" dirty="0" smtClean="0"/>
              <a:t>Businesses must look for new ways to solve upcoming problems</a:t>
            </a:r>
          </a:p>
          <a:p>
            <a:r>
              <a:rPr lang="en-US" dirty="0" smtClean="0"/>
              <a:t>Innovation is a product, service that is both useful and novel</a:t>
            </a:r>
          </a:p>
          <a:p>
            <a:r>
              <a:rPr lang="en-US" dirty="0" smtClean="0"/>
              <a:t>Innovation do not have breakthrough just an upgrade on features or customer service such as adding a chat box on your website, updating your customer service flow etc.</a:t>
            </a:r>
          </a:p>
          <a:p>
            <a:r>
              <a:rPr lang="en-US" dirty="0" smtClean="0"/>
              <a:t>This sets the business apart from the competitor in their current industry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572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0145" y="973668"/>
            <a:ext cx="8761413" cy="706964"/>
          </a:xfrm>
        </p:spPr>
        <p:txBody>
          <a:bodyPr/>
          <a:lstStyle/>
          <a:p>
            <a:r>
              <a:rPr lang="en-US" dirty="0" smtClean="0"/>
              <a:t>          Types of Innovation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Sustaining Innovation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This enhances the organization's processes and technologies t improve its product line for an existing customer base.</a:t>
            </a:r>
          </a:p>
          <a:p>
            <a:r>
              <a:rPr lang="en-US" dirty="0" smtClean="0"/>
              <a:t>Most incumbent businesses focus on this type of innovation to remain relevant in their market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Disruptive Innovation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This happens when smaller outfits challenge bigger businesses</a:t>
            </a:r>
          </a:p>
          <a:p>
            <a:r>
              <a:rPr lang="en-US" dirty="0" smtClean="0"/>
              <a:t>We have to two types of disruption: Low end disruption that focuses on a segment at the bottom of the existing market and new market disruption that focuses on an additional market segment  that the current giant does not serve.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43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What you will learn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22900" y="2971040"/>
            <a:ext cx="6388847" cy="2840039"/>
          </a:xfrm>
        </p:spPr>
        <p:txBody>
          <a:bodyPr>
            <a:normAutofit/>
          </a:bodyPr>
          <a:lstStyle/>
          <a:p>
            <a:r>
              <a:rPr lang="en-US" b="1" dirty="0" smtClean="0"/>
              <a:t>Introduction to Marketing</a:t>
            </a:r>
          </a:p>
          <a:p>
            <a:r>
              <a:rPr lang="en-US" b="1" dirty="0" smtClean="0"/>
              <a:t>Market Analysis and Consumer </a:t>
            </a:r>
            <a:r>
              <a:rPr lang="en-US" b="1" dirty="0" err="1" smtClean="0"/>
              <a:t>Behaviour</a:t>
            </a:r>
            <a:endParaRPr lang="en-US" b="1" dirty="0" smtClean="0"/>
          </a:p>
          <a:p>
            <a:r>
              <a:rPr lang="en-US" b="1" dirty="0" smtClean="0"/>
              <a:t>Branding and Product Development</a:t>
            </a:r>
          </a:p>
          <a:p>
            <a:r>
              <a:rPr lang="en-US" b="1" dirty="0" smtClean="0"/>
              <a:t>Pricing Strategies</a:t>
            </a:r>
          </a:p>
          <a:p>
            <a:r>
              <a:rPr lang="en-US" b="1" dirty="0" smtClean="0"/>
              <a:t>Promotion Techniques</a:t>
            </a:r>
          </a:p>
          <a:p>
            <a:r>
              <a:rPr lang="en-US" b="1" dirty="0" smtClean="0"/>
              <a:t>Ethical and Socially Responsible Marketing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832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Pricing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4345" y="2527092"/>
            <a:ext cx="4825158" cy="36053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Pricing refers to attaching value to the product. This is the amount for which the product is exchanged with potential customers</a:t>
            </a:r>
          </a:p>
          <a:p>
            <a:r>
              <a:rPr lang="en-US" dirty="0" smtClean="0"/>
              <a:t>Most B2B businesses focus too much on setting uniform pricing adjustments</a:t>
            </a:r>
          </a:p>
          <a:p>
            <a:r>
              <a:rPr lang="en-US" b="1" dirty="0" smtClean="0"/>
              <a:t>Factors affecting pricing decisions</a:t>
            </a:r>
          </a:p>
          <a:p>
            <a:pPr marL="0" indent="0">
              <a:buNone/>
            </a:pPr>
            <a:r>
              <a:rPr lang="en-US" b="1" dirty="0" smtClean="0"/>
              <a:t>-Objectives of the Business</a:t>
            </a:r>
          </a:p>
          <a:p>
            <a:pPr marL="0" indent="0">
              <a:buNone/>
            </a:pPr>
            <a:r>
              <a:rPr lang="en-US" dirty="0" smtClean="0"/>
              <a:t>Pricing policy should be established only after proper consideration of objectives of the firm</a:t>
            </a:r>
          </a:p>
          <a:p>
            <a:pPr marL="0" indent="0">
              <a:buNone/>
            </a:pPr>
            <a:r>
              <a:rPr lang="en-US" b="1" dirty="0"/>
              <a:t>-Cost of the Product</a:t>
            </a:r>
          </a:p>
          <a:p>
            <a:pPr marL="0" indent="0">
              <a:buNone/>
            </a:pPr>
            <a:r>
              <a:rPr lang="en-US" dirty="0"/>
              <a:t>Price cannot be below production cost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56" y="2527092"/>
            <a:ext cx="4825159" cy="4145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-Market Position</a:t>
            </a:r>
          </a:p>
          <a:p>
            <a:pPr marL="0" indent="0">
              <a:buNone/>
            </a:pPr>
            <a:r>
              <a:rPr lang="en-US" dirty="0" smtClean="0"/>
              <a:t>The internal and external forces of a marketing environment can affect pricing</a:t>
            </a:r>
          </a:p>
          <a:p>
            <a:pPr marL="0" indent="0">
              <a:buNone/>
            </a:pPr>
            <a:r>
              <a:rPr lang="en-US" b="1" dirty="0" smtClean="0"/>
              <a:t>-Competitor Prices</a:t>
            </a:r>
          </a:p>
          <a:p>
            <a:pPr marL="0" indent="0">
              <a:buNone/>
            </a:pPr>
            <a:r>
              <a:rPr lang="en-US" dirty="0" smtClean="0"/>
              <a:t>The cost of the competitors product or service may affect how a company’s pricing structure</a:t>
            </a:r>
          </a:p>
          <a:p>
            <a:pPr marL="0" indent="0">
              <a:buNone/>
            </a:pPr>
            <a:r>
              <a:rPr lang="en-US" b="1" dirty="0" smtClean="0"/>
              <a:t>-Distribution Channels Policy</a:t>
            </a:r>
          </a:p>
          <a:p>
            <a:pPr marL="0" indent="0">
              <a:buNone/>
            </a:pPr>
            <a:r>
              <a:rPr lang="en-US" dirty="0" smtClean="0"/>
              <a:t>The cost of distribution affects the bottom line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9736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Pricing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Pricing is based on three key components: Cost, Value, Competition</a:t>
            </a:r>
          </a:p>
          <a:p>
            <a:r>
              <a:rPr lang="en-US" b="1" dirty="0" smtClean="0"/>
              <a:t>Cost</a:t>
            </a:r>
          </a:p>
          <a:p>
            <a:pPr marL="0" indent="0">
              <a:buNone/>
            </a:pPr>
            <a:r>
              <a:rPr lang="en-US" dirty="0" smtClean="0"/>
              <a:t>This is established based on the cost of production and distribution while taking into account the mark up to achieve better profit margin</a:t>
            </a:r>
          </a:p>
          <a:p>
            <a:r>
              <a:rPr lang="en-US" b="1" dirty="0" smtClean="0"/>
              <a:t>Value</a:t>
            </a:r>
          </a:p>
          <a:p>
            <a:pPr marL="0" indent="0">
              <a:buNone/>
            </a:pPr>
            <a:r>
              <a:rPr lang="en-US" dirty="0" smtClean="0"/>
              <a:t>This lie solely on the brand equity. Its how the consumer thinks about the product/service, why they need it and why they can/cannot acquire the product or service</a:t>
            </a:r>
          </a:p>
          <a:p>
            <a:r>
              <a:rPr lang="en-US" b="1" dirty="0" smtClean="0"/>
              <a:t>Competition</a:t>
            </a:r>
          </a:p>
          <a:p>
            <a:pPr marL="0" indent="0">
              <a:buNone/>
            </a:pPr>
            <a:r>
              <a:rPr lang="en-US" dirty="0" smtClean="0"/>
              <a:t>In every market, conducting an analysis helps a new entrant understand the competitor , their offerings, their marketing environment and pricing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766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Promotion Techniques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4406" y="2255631"/>
            <a:ext cx="8843811" cy="576262"/>
          </a:xfrm>
        </p:spPr>
        <p:txBody>
          <a:bodyPr/>
          <a:lstStyle/>
          <a:p>
            <a:r>
              <a:rPr lang="en-US" dirty="0" smtClean="0"/>
              <a:t>                          Elements of Integrated Marketing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6172" y="2900707"/>
            <a:ext cx="4825158" cy="36491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Advertising</a:t>
            </a:r>
          </a:p>
          <a:p>
            <a:pPr marL="0" indent="0">
              <a:buNone/>
            </a:pPr>
            <a:r>
              <a:rPr lang="en-US" dirty="0" smtClean="0"/>
              <a:t>This type of promotion focuses on paying for strategic spaces to promote a product or service. This may include: Billboards, Online Marketing, TV Ads and Print</a:t>
            </a:r>
          </a:p>
          <a:p>
            <a:r>
              <a:rPr lang="en-US" dirty="0" smtClean="0"/>
              <a:t>Personal Selling</a:t>
            </a:r>
          </a:p>
          <a:p>
            <a:pPr marL="0" indent="0">
              <a:buNone/>
            </a:pPr>
            <a:r>
              <a:rPr lang="en-US" dirty="0" smtClean="0"/>
              <a:t>This has 3 different categories: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b="1" dirty="0" smtClean="0"/>
              <a:t>Order Takers: </a:t>
            </a:r>
            <a:r>
              <a:rPr lang="en-US" dirty="0" smtClean="0"/>
              <a:t>Telesales agent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b="1" dirty="0" smtClean="0"/>
              <a:t>Order Getters: </a:t>
            </a:r>
            <a:r>
              <a:rPr lang="en-US" dirty="0" smtClean="0"/>
              <a:t>On field agents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b="1" dirty="0" smtClean="0"/>
              <a:t>Order Creators: </a:t>
            </a:r>
            <a:r>
              <a:rPr lang="en-US" dirty="0" smtClean="0"/>
              <a:t>Consumers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69565" y="2900707"/>
            <a:ext cx="4825159" cy="3649181"/>
          </a:xfrm>
        </p:spPr>
        <p:txBody>
          <a:bodyPr>
            <a:normAutofit/>
          </a:bodyPr>
          <a:lstStyle/>
          <a:p>
            <a:r>
              <a:rPr lang="en-US" dirty="0" smtClean="0"/>
              <a:t>Sales Promotion</a:t>
            </a:r>
          </a:p>
          <a:p>
            <a:pPr marL="0" indent="0">
              <a:buNone/>
            </a:pPr>
            <a:r>
              <a:rPr lang="en-US" dirty="0" smtClean="0"/>
              <a:t>This involves giving incentives to attract the target audience. This promotions can be consumer oriented or trade oriented</a:t>
            </a:r>
          </a:p>
          <a:p>
            <a:pPr marL="0" indent="0">
              <a:buNone/>
            </a:pPr>
            <a:r>
              <a:rPr lang="en-US" b="1" dirty="0" smtClean="0"/>
              <a:t>Consumer Oriented Promotion </a:t>
            </a:r>
            <a:r>
              <a:rPr lang="en-US" dirty="0" smtClean="0"/>
              <a:t>focus on increasing sales to existing customers or new customers</a:t>
            </a:r>
          </a:p>
          <a:p>
            <a:pPr marL="0" indent="0">
              <a:buNone/>
            </a:pPr>
            <a:r>
              <a:rPr lang="en-US" b="1" dirty="0" smtClean="0"/>
              <a:t>Trade Oriented Promotion </a:t>
            </a:r>
            <a:r>
              <a:rPr lang="en-US" dirty="0" smtClean="0"/>
              <a:t>focuses on the dealer of the network to push the band more as compared to the competitors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7610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Promotion Techniques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4406" y="2255631"/>
            <a:ext cx="8843811" cy="576262"/>
          </a:xfrm>
        </p:spPr>
        <p:txBody>
          <a:bodyPr/>
          <a:lstStyle/>
          <a:p>
            <a:r>
              <a:rPr lang="en-US" dirty="0" smtClean="0"/>
              <a:t>                          Elements of Integrated Marketing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6172" y="2900707"/>
            <a:ext cx="10354558" cy="3649181"/>
          </a:xfrm>
        </p:spPr>
        <p:txBody>
          <a:bodyPr>
            <a:normAutofit/>
          </a:bodyPr>
          <a:lstStyle/>
          <a:p>
            <a:r>
              <a:rPr lang="en-US" b="1" dirty="0" smtClean="0"/>
              <a:t>Direct Marketing</a:t>
            </a:r>
          </a:p>
          <a:p>
            <a:pPr marL="0" indent="0">
              <a:buNone/>
            </a:pPr>
            <a:r>
              <a:rPr lang="en-US" dirty="0" smtClean="0"/>
              <a:t>This is centered of selling directly to the consumers instead of using retailers by using emails, telephones</a:t>
            </a:r>
          </a:p>
          <a:p>
            <a:r>
              <a:rPr lang="en-US" b="1" dirty="0" smtClean="0"/>
              <a:t>Public Relation</a:t>
            </a:r>
          </a:p>
          <a:p>
            <a:pPr marL="0" indent="0">
              <a:buNone/>
            </a:pPr>
            <a:r>
              <a:rPr lang="en-US" dirty="0" smtClean="0"/>
              <a:t>This involves executing a program of action to earn public understanding and acceptance towards the brand. This may include Fundraising, Sponsorship etc.</a:t>
            </a:r>
          </a:p>
          <a:p>
            <a:r>
              <a:rPr lang="en-US" b="1" dirty="0" smtClean="0"/>
              <a:t>Internet Marketing</a:t>
            </a:r>
          </a:p>
          <a:p>
            <a:pPr marL="0" indent="0">
              <a:buNone/>
            </a:pPr>
            <a:r>
              <a:rPr lang="en-US" dirty="0" smtClean="0"/>
              <a:t>The primary focus for this type of marketing is online. This can be through influencers, brand campaigns, Google Ads, Social Media </a:t>
            </a:r>
            <a:r>
              <a:rPr lang="en-US" smtClean="0"/>
              <a:t>Ads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79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66" y="1172450"/>
            <a:ext cx="10414194" cy="706964"/>
          </a:xfrm>
        </p:spPr>
        <p:txBody>
          <a:bodyPr/>
          <a:lstStyle/>
          <a:p>
            <a:r>
              <a:rPr lang="en-US" dirty="0" smtClean="0"/>
              <a:t>Ethically and Socially Responsible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7298" cy="34163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Ethically Marketing is grounded on honesty, fairness and social responsibility</a:t>
            </a:r>
          </a:p>
          <a:p>
            <a:r>
              <a:rPr lang="en-US" dirty="0" smtClean="0"/>
              <a:t>It is a holistic approach to business that aims to generate profits while promoting the environment and society</a:t>
            </a:r>
          </a:p>
          <a:p>
            <a:r>
              <a:rPr lang="en-US" dirty="0" smtClean="0"/>
              <a:t>Businesses should ensure that their values and belief align wit those of their target audience</a:t>
            </a:r>
          </a:p>
          <a:p>
            <a:r>
              <a:rPr lang="en-US" dirty="0"/>
              <a:t>Greenwashing is when a company says its environmentally and involved in seemingly environmental friendly practices but the practice or statement is found to be untrue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 of Social Responsibility: If a female hygiene brand sells and eco friendly products and advertises as such a brand. Their values, beliefs and contributions should be centered on the environment not just the profit.</a:t>
            </a:r>
          </a:p>
        </p:txBody>
      </p:sp>
    </p:spTree>
    <p:extLst>
      <p:ext uri="{BB962C8B-B14F-4D97-AF65-F5344CB8AC3E}">
        <p14:creationId xmlns:p14="http://schemas.microsoft.com/office/powerpoint/2010/main" val="2001856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351" y="1122755"/>
            <a:ext cx="8761413" cy="706964"/>
          </a:xfrm>
        </p:spPr>
        <p:txBody>
          <a:bodyPr/>
          <a:lstStyle/>
          <a:p>
            <a:r>
              <a:rPr lang="en-US" dirty="0" smtClean="0"/>
              <a:t>Types of Unethical Marketing Habits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3" y="3179762"/>
            <a:ext cx="9758211" cy="2840039"/>
          </a:xfrm>
        </p:spPr>
        <p:txBody>
          <a:bodyPr/>
          <a:lstStyle/>
          <a:p>
            <a:r>
              <a:rPr lang="en-US" b="1" dirty="0" smtClean="0"/>
              <a:t>False Advertisement</a:t>
            </a:r>
            <a:r>
              <a:rPr lang="en-US" dirty="0" smtClean="0"/>
              <a:t>-Promoting information to the public that is untrue</a:t>
            </a:r>
          </a:p>
          <a:p>
            <a:r>
              <a:rPr lang="en-US" b="1" dirty="0" smtClean="0"/>
              <a:t>Negative Marketing</a:t>
            </a:r>
            <a:r>
              <a:rPr lang="en-US" dirty="0" smtClean="0"/>
              <a:t>-Promoting hateful materials towards another party</a:t>
            </a:r>
          </a:p>
          <a:p>
            <a:r>
              <a:rPr lang="en-US" b="1" dirty="0" smtClean="0"/>
              <a:t>Unethical Data Gathering</a:t>
            </a:r>
            <a:r>
              <a:rPr lang="en-US" dirty="0" smtClean="0"/>
              <a:t>-Collect data and information without permission</a:t>
            </a:r>
          </a:p>
          <a:p>
            <a:r>
              <a:rPr lang="en-US" b="1" dirty="0" smtClean="0"/>
              <a:t>Pricing Techniques- </a:t>
            </a:r>
            <a:r>
              <a:rPr lang="en-US" dirty="0" smtClean="0"/>
              <a:t>False advertisements on priced goods</a:t>
            </a:r>
          </a:p>
          <a:p>
            <a:r>
              <a:rPr lang="en-US" b="1" dirty="0" smtClean="0"/>
              <a:t>Predatory Pricing- </a:t>
            </a:r>
            <a:r>
              <a:rPr lang="en-US" dirty="0" smtClean="0"/>
              <a:t>Unreasonable price to beat the competitor</a:t>
            </a:r>
          </a:p>
          <a:p>
            <a:r>
              <a:rPr lang="en-US" b="1" dirty="0" smtClean="0"/>
              <a:t>Bait and Switch</a:t>
            </a:r>
            <a:r>
              <a:rPr lang="en-US" dirty="0" smtClean="0"/>
              <a:t>-Floating certain incentives then withdrawing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1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76" y="963728"/>
            <a:ext cx="8761413" cy="706964"/>
          </a:xfrm>
        </p:spPr>
        <p:txBody>
          <a:bodyPr/>
          <a:lstStyle/>
          <a:p>
            <a:r>
              <a:rPr lang="en-US" dirty="0" smtClean="0"/>
              <a:t>            Introduction to Marketing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0405" y="2414656"/>
            <a:ext cx="4825157" cy="576262"/>
          </a:xfrm>
        </p:spPr>
        <p:txBody>
          <a:bodyPr/>
          <a:lstStyle/>
          <a:p>
            <a:r>
              <a:rPr lang="en-US" dirty="0" smtClean="0"/>
              <a:t>Why do we need marketing?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10294924" cy="2840039"/>
          </a:xfrm>
        </p:spPr>
        <p:txBody>
          <a:bodyPr/>
          <a:lstStyle/>
          <a:p>
            <a:r>
              <a:rPr lang="en-US" dirty="0" smtClean="0"/>
              <a:t>When a business needs to inform their target audience of their new products what do they do? They market</a:t>
            </a:r>
          </a:p>
          <a:p>
            <a:r>
              <a:rPr lang="en-US" dirty="0" smtClean="0"/>
              <a:t>Marketing is a series of activities that make their customer base aware of a businesses' products or services to educate and affect their buyer decision</a:t>
            </a:r>
          </a:p>
          <a:p>
            <a:r>
              <a:rPr lang="en-US" dirty="0" smtClean="0"/>
              <a:t>Marketing communicates the “Why” and Sales communicates “How”</a:t>
            </a:r>
          </a:p>
          <a:p>
            <a:r>
              <a:rPr lang="en-US" dirty="0" smtClean="0"/>
              <a:t>Every business needs a marketing blueprint to map out their marketing activities</a:t>
            </a:r>
          </a:p>
          <a:p>
            <a:r>
              <a:rPr lang="en-US" dirty="0" smtClean="0"/>
              <a:t>Marketing was discovered in 1500 BCE when the Mesopotamian </a:t>
            </a:r>
            <a:r>
              <a:rPr lang="en-US" dirty="0" err="1" smtClean="0"/>
              <a:t>socities</a:t>
            </a:r>
            <a:r>
              <a:rPr lang="en-US" dirty="0" smtClean="0"/>
              <a:t> started their trade activities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586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232" y="834520"/>
            <a:ext cx="11268959" cy="706964"/>
          </a:xfrm>
        </p:spPr>
        <p:txBody>
          <a:bodyPr/>
          <a:lstStyle/>
          <a:p>
            <a:r>
              <a:rPr lang="en-US" dirty="0" smtClean="0"/>
              <a:t>Conceptual and Practical Changes in Marketing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 Key Marketing Concepts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Production Concept</a:t>
            </a:r>
          </a:p>
          <a:p>
            <a:pPr marL="0" indent="0">
              <a:buNone/>
            </a:pPr>
            <a:r>
              <a:rPr lang="en-US" dirty="0" smtClean="0"/>
              <a:t>-It holds that consumers will prefer products that widely available and inexpensive</a:t>
            </a:r>
          </a:p>
          <a:p>
            <a:r>
              <a:rPr lang="en-US" b="1" dirty="0" smtClean="0"/>
              <a:t>Product Concept</a:t>
            </a:r>
          </a:p>
          <a:p>
            <a:pPr marL="0" indent="0">
              <a:buNone/>
            </a:pPr>
            <a:r>
              <a:rPr lang="en-US" dirty="0" smtClean="0"/>
              <a:t>-It holds that consumers will favor those products that offer the most quality, performance and/or innovative features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09321" y="2712623"/>
            <a:ext cx="4825159" cy="370805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Selling Concept</a:t>
            </a:r>
          </a:p>
          <a:p>
            <a:pPr marL="0" indent="0">
              <a:buNone/>
            </a:pPr>
            <a:r>
              <a:rPr lang="en-US" dirty="0" smtClean="0"/>
              <a:t>-It holds that consumer businesses, if left alone, will not buy enough of the selling company’s products</a:t>
            </a:r>
          </a:p>
          <a:p>
            <a:r>
              <a:rPr lang="en-US" b="1" dirty="0" smtClean="0"/>
              <a:t>Marketing Concept</a:t>
            </a:r>
          </a:p>
          <a:p>
            <a:pPr marL="0" indent="0">
              <a:buNone/>
            </a:pPr>
            <a:r>
              <a:rPr lang="en-US" dirty="0" smtClean="0"/>
              <a:t>-It holds that the key to achieving its organizational goals focuses on being more effective than the competitor</a:t>
            </a:r>
          </a:p>
          <a:p>
            <a:r>
              <a:rPr lang="en-US" b="1" dirty="0" smtClean="0"/>
              <a:t>Societal Marketing Concept</a:t>
            </a:r>
          </a:p>
          <a:p>
            <a:pPr marL="0" indent="0">
              <a:buNone/>
            </a:pPr>
            <a:r>
              <a:rPr lang="en-US" dirty="0" smtClean="0"/>
              <a:t>-It holds that the organizational goals focus on the customers needs and how to satisfy that more effectively and efficiently than competitors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5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7" y="1063120"/>
            <a:ext cx="8761413" cy="706964"/>
          </a:xfrm>
        </p:spPr>
        <p:txBody>
          <a:bodyPr/>
          <a:lstStyle/>
          <a:p>
            <a:r>
              <a:rPr lang="en-US" dirty="0" smtClean="0"/>
              <a:t>Sales Concept Vs Marketing Concept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Sales 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Focuses on the needs of the seller</a:t>
            </a:r>
          </a:p>
          <a:p>
            <a:r>
              <a:rPr lang="en-US" dirty="0" smtClean="0"/>
              <a:t>Preoccupied with the sellers need to convert their products to cash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Example: </a:t>
            </a:r>
            <a:r>
              <a:rPr lang="en-US" b="1" dirty="0" smtClean="0"/>
              <a:t>The 5 Bob Donuts at the Kiosk focus on the selling less on marketing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Marketing Concept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Focuses on the need of the customers</a:t>
            </a:r>
          </a:p>
          <a:p>
            <a:r>
              <a:rPr lang="en-US" dirty="0" smtClean="0"/>
              <a:t>Preoccupied with the idea of satisfying the needs of the customer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</a:t>
            </a:r>
            <a:r>
              <a:rPr lang="en-US" b="1" dirty="0" smtClean="0"/>
              <a:t>Panadol focuses on pain and relieves the pain so that the customer can enjoy their lives again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441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Marketing Environment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9768150" cy="2276821"/>
          </a:xfrm>
        </p:spPr>
        <p:txBody>
          <a:bodyPr/>
          <a:lstStyle/>
          <a:p>
            <a:r>
              <a:rPr lang="en-US" dirty="0" smtClean="0"/>
              <a:t>The marketing environment is not only based on Ads and Promotions</a:t>
            </a:r>
          </a:p>
          <a:p>
            <a:r>
              <a:rPr lang="en-US" dirty="0" smtClean="0"/>
              <a:t>It also includes understanding and adapting to the ever changing environment</a:t>
            </a:r>
          </a:p>
          <a:p>
            <a:r>
              <a:rPr lang="en-US" dirty="0" smtClean="0"/>
              <a:t>This refers to the internal and external factors that affect a company ad ability to market and sell its products and services</a:t>
            </a:r>
          </a:p>
          <a:p>
            <a:r>
              <a:rPr lang="en-US" dirty="0" smtClean="0"/>
              <a:t>The marketing environment drives all major marketing decisions of a </a:t>
            </a:r>
            <a:r>
              <a:rPr lang="en-US" dirty="0" err="1" smtClean="0"/>
              <a:t>businesss</a:t>
            </a:r>
            <a:r>
              <a:rPr lang="en-US" dirty="0" smtClean="0"/>
              <a:t> and is different for each industry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289" y="973667"/>
            <a:ext cx="10960846" cy="706964"/>
          </a:xfrm>
        </p:spPr>
        <p:txBody>
          <a:bodyPr/>
          <a:lstStyle/>
          <a:p>
            <a:r>
              <a:rPr lang="en-US" dirty="0" smtClean="0"/>
              <a:t>Practical Example of a Marketing Environment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4576" y="2971040"/>
            <a:ext cx="9748272" cy="2840039"/>
          </a:xfrm>
        </p:spPr>
        <p:txBody>
          <a:bodyPr>
            <a:normAutofit/>
          </a:bodyPr>
          <a:lstStyle/>
          <a:p>
            <a:r>
              <a:rPr lang="en-US" dirty="0" smtClean="0"/>
              <a:t>Selling Electric Cars. The Marketing Environment for the company my include factors such as the growing concern for the environment and sustainable energy</a:t>
            </a:r>
            <a:r>
              <a:rPr lang="en-US" b="1" dirty="0" smtClean="0"/>
              <a:t>( Societal Forces)</a:t>
            </a:r>
            <a:r>
              <a:rPr lang="en-US" dirty="0" smtClean="0"/>
              <a:t>, government policies and incentives for electric </a:t>
            </a:r>
            <a:r>
              <a:rPr lang="en-US" b="1" dirty="0" smtClean="0"/>
              <a:t>vehicle (political forces), </a:t>
            </a:r>
            <a:r>
              <a:rPr lang="en-US" dirty="0" smtClean="0"/>
              <a:t>advancements in battery technology </a:t>
            </a:r>
            <a:r>
              <a:rPr lang="en-US" b="1" dirty="0" smtClean="0"/>
              <a:t>(technological forces), </a:t>
            </a:r>
            <a:r>
              <a:rPr lang="en-US" dirty="0" smtClean="0"/>
              <a:t>competition form other electric car companies</a:t>
            </a:r>
            <a:r>
              <a:rPr lang="en-US" b="1" dirty="0" smtClean="0"/>
              <a:t>(competitive forces), </a:t>
            </a:r>
            <a:r>
              <a:rPr lang="en-US" dirty="0" smtClean="0"/>
              <a:t>regulations regarding emissions </a:t>
            </a:r>
            <a:r>
              <a:rPr lang="en-US" b="1" dirty="0" smtClean="0"/>
              <a:t>(legal &amp; regulatory forces), </a:t>
            </a:r>
            <a:r>
              <a:rPr lang="en-US" dirty="0" smtClean="0"/>
              <a:t>company culture and values that prioritize innovation and </a:t>
            </a:r>
            <a:r>
              <a:rPr lang="en-US" b="1" dirty="0" smtClean="0"/>
              <a:t>sustainability (internal factors) </a:t>
            </a:r>
            <a:r>
              <a:rPr lang="en-US" dirty="0" smtClean="0"/>
              <a:t>and the overall economic climate and consumer spending habits </a:t>
            </a:r>
            <a:r>
              <a:rPr lang="en-US" b="1" dirty="0" smtClean="0"/>
              <a:t>(economic forces)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769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10106081" cy="706964"/>
          </a:xfrm>
        </p:spPr>
        <p:txBody>
          <a:bodyPr/>
          <a:lstStyle/>
          <a:p>
            <a:r>
              <a:rPr lang="en-US" dirty="0" smtClean="0"/>
              <a:t>Micro-environment vs Macro-environment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Micro-environment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Factors that are directly related to the business’s ability to serve its customers and achieve its marketing objectives.</a:t>
            </a:r>
          </a:p>
          <a:p>
            <a:r>
              <a:rPr lang="en-US" dirty="0" smtClean="0"/>
              <a:t>Some of the internal factors may include: Company Culture, Company Values, Staff Promotions, Hiring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Macro-environment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Broader societal forces that impact a business’s ability to operate and succeed in the market</a:t>
            </a:r>
          </a:p>
          <a:p>
            <a:r>
              <a:rPr lang="en-US" dirty="0" smtClean="0"/>
              <a:t>Some of the external factors include: Political, Societal, economic forces, competitive forces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448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066" y="1043241"/>
            <a:ext cx="8761413" cy="706964"/>
          </a:xfrm>
        </p:spPr>
        <p:txBody>
          <a:bodyPr/>
          <a:lstStyle/>
          <a:p>
            <a:r>
              <a:rPr lang="en-US" dirty="0" smtClean="0"/>
              <a:t>Features of a Marketing Environment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2931284"/>
            <a:ext cx="4825158" cy="28400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Dynamic Nature</a:t>
            </a:r>
          </a:p>
          <a:p>
            <a:pPr marL="0" indent="0">
              <a:buNone/>
            </a:pPr>
            <a:r>
              <a:rPr lang="en-US" dirty="0" smtClean="0"/>
              <a:t>The marketing environment is constantly changing and evolving due to various external and internal factors that influence it</a:t>
            </a:r>
          </a:p>
          <a:p>
            <a:r>
              <a:rPr lang="en-US" dirty="0" smtClean="0"/>
              <a:t>Complexity</a:t>
            </a:r>
          </a:p>
          <a:p>
            <a:pPr marL="0" indent="0">
              <a:buNone/>
            </a:pPr>
            <a:r>
              <a:rPr lang="en-US" dirty="0" smtClean="0"/>
              <a:t>The various interconnected factors and forces that can be difficult to understand and manage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8773" y="2931283"/>
            <a:ext cx="4825159" cy="28400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Uncontrollability: Many external factors that make up the marketing environment are beyond the company’s control</a:t>
            </a:r>
          </a:p>
          <a:p>
            <a:r>
              <a:rPr lang="en-US" dirty="0" smtClean="0"/>
              <a:t>Influential: The marketing environment can significantly impact a company’s marketing effort and overall success</a:t>
            </a:r>
          </a:p>
          <a:p>
            <a:r>
              <a:rPr lang="en-US" dirty="0" smtClean="0"/>
              <a:t>Interrelated: The different components of the marketing environment are interrelated and impact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726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241</TotalTime>
  <Words>2205</Words>
  <Application>Microsoft Office PowerPoint</Application>
  <PresentationFormat>Widescreen</PresentationFormat>
  <Paragraphs>215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Wingdings 3</vt:lpstr>
      <vt:lpstr>Ion Boardroom</vt:lpstr>
      <vt:lpstr>Marketing Course Content</vt:lpstr>
      <vt:lpstr>               What you will learn</vt:lpstr>
      <vt:lpstr>            Introduction to Marketing</vt:lpstr>
      <vt:lpstr>Conceptual and Practical Changes in Marketing</vt:lpstr>
      <vt:lpstr>Sales Concept Vs Marketing Concept</vt:lpstr>
      <vt:lpstr>              Marketing Environment</vt:lpstr>
      <vt:lpstr>Practical Example of a Marketing Environment</vt:lpstr>
      <vt:lpstr>Micro-environment vs Macro-environment</vt:lpstr>
      <vt:lpstr>Features of a Marketing Environment</vt:lpstr>
      <vt:lpstr>           The 4P’s of Marketing</vt:lpstr>
      <vt:lpstr>Market Analysis and Consumer Behavior</vt:lpstr>
      <vt:lpstr>Customer Decision Making and Behavior</vt:lpstr>
      <vt:lpstr>Marketing Segmentation and Targeting</vt:lpstr>
      <vt:lpstr>How do we Segment Consumers?</vt:lpstr>
      <vt:lpstr>            Positioning vs Differentiation</vt:lpstr>
      <vt:lpstr>Establishing Strong Brand Equity and Identity</vt:lpstr>
      <vt:lpstr>            Stages of the Product Lifecycle</vt:lpstr>
      <vt:lpstr>   Why is innovation Important?</vt:lpstr>
      <vt:lpstr>          Types of Innovation</vt:lpstr>
      <vt:lpstr>                            Pricing</vt:lpstr>
      <vt:lpstr>               Pricing Strategies</vt:lpstr>
      <vt:lpstr>               Promotion Techniques</vt:lpstr>
      <vt:lpstr>               Promotion Techniques</vt:lpstr>
      <vt:lpstr>Ethically and Socially Responsible Marketing</vt:lpstr>
      <vt:lpstr>Types of Unethical Marketing Habits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28</cp:revision>
  <dcterms:created xsi:type="dcterms:W3CDTF">2023-07-26T04:22:40Z</dcterms:created>
  <dcterms:modified xsi:type="dcterms:W3CDTF">2023-07-26T08:24:22Z</dcterms:modified>
</cp:coreProperties>
</file>